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Calibri" panose="020F0502020204030204" pitchFamily="34" charset="0"/>
      <p:regular r:id="rId13"/>
      <p:bold r:id="rId14"/>
      <p:italic r:id="rId15"/>
      <p:boldItalic r:id="rId16"/>
    </p:embeddedFont>
    <p:embeddedFont>
      <p:font typeface="PT Sans" panose="020B0604020202020204" charset="-94"/>
      <p:regular r:id="rId17"/>
    </p:embeddedFont>
    <p:embeddedFont>
      <p:font typeface="Nunito Semi Bold" panose="020B0604020202020204" charset="-94"/>
      <p:regular r:id="rId18"/>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6" d="100"/>
          <a:sy n="66" d="100"/>
        </p:scale>
        <p:origin x="1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75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7.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8-5.svg"/><Relationship Id="rId5" Type="http://schemas.openxmlformats.org/officeDocument/2006/relationships/image" Target="../media/image-8-3.svg"/><Relationship Id="rId4" Type="http://schemas.openxmlformats.org/officeDocument/2006/relationships/image" Target="../media/image4.png"/><Relationship Id="rId9" Type="http://schemas.openxmlformats.org/officeDocument/2006/relationships/image" Target="../media/image-8-9.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9-2.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496264"/>
            <a:ext cx="7468553" cy="2112050"/>
          </a:xfrm>
          <a:prstGeom prst="rect">
            <a:avLst/>
          </a:prstGeom>
          <a:noFill/>
          <a:ln/>
        </p:spPr>
        <p:txBody>
          <a:bodyPr wrap="squar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Transforming Science Education with Digital Innovation</a:t>
            </a:r>
            <a:endParaRPr lang="en-US" sz="4400" dirty="0"/>
          </a:p>
        </p:txBody>
      </p:sp>
      <p:sp>
        <p:nvSpPr>
          <p:cNvPr id="4" name="Text 1"/>
          <p:cNvSpPr/>
          <p:nvPr/>
        </p:nvSpPr>
        <p:spPr>
          <a:xfrm>
            <a:off x="837724" y="4967288"/>
            <a:ext cx="7468553"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Exploring Khan Academy, VR Glasses, Brain Space, Flashcards, and Naturalist Applications</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837248"/>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Conclusion: Transforming Science Education</a:t>
            </a:r>
            <a:endParaRPr lang="en-US" sz="4400" dirty="0"/>
          </a:p>
        </p:txBody>
      </p:sp>
      <p:sp>
        <p:nvSpPr>
          <p:cNvPr id="4" name="Shape 1"/>
          <p:cNvSpPr/>
          <p:nvPr/>
        </p:nvSpPr>
        <p:spPr>
          <a:xfrm>
            <a:off x="6324124" y="2604254"/>
            <a:ext cx="2329934" cy="4787979"/>
          </a:xfrm>
          <a:prstGeom prst="roundRect">
            <a:avLst>
              <a:gd name="adj" fmla="val 15411"/>
            </a:avLst>
          </a:prstGeom>
          <a:solidFill>
            <a:srgbClr val="00002E"/>
          </a:solidFill>
          <a:ln w="22860">
            <a:solidFill>
              <a:srgbClr val="F2B42D"/>
            </a:solidFill>
            <a:prstDash val="solid"/>
          </a:ln>
        </p:spPr>
      </p:sp>
      <p:sp>
        <p:nvSpPr>
          <p:cNvPr id="5" name="Text 2"/>
          <p:cNvSpPr/>
          <p:nvPr/>
        </p:nvSpPr>
        <p:spPr>
          <a:xfrm>
            <a:off x="6586299" y="2866430"/>
            <a:ext cx="1805583" cy="1055846"/>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Deeper Understanding</a:t>
            </a:r>
            <a:endParaRPr lang="en-US" sz="2200" dirty="0"/>
          </a:p>
        </p:txBody>
      </p:sp>
      <p:sp>
        <p:nvSpPr>
          <p:cNvPr id="6" name="Text 3"/>
          <p:cNvSpPr/>
          <p:nvPr/>
        </p:nvSpPr>
        <p:spPr>
          <a:xfrm>
            <a:off x="6586299" y="4065865"/>
            <a:ext cx="1805583" cy="3064193"/>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Combining digital platforms with immersive technology creates profound comprehension of scientific principles</a:t>
            </a:r>
            <a:endParaRPr lang="en-US" sz="1850" dirty="0"/>
          </a:p>
        </p:txBody>
      </p:sp>
      <p:sp>
        <p:nvSpPr>
          <p:cNvPr id="7" name="Shape 4"/>
          <p:cNvSpPr/>
          <p:nvPr/>
        </p:nvSpPr>
        <p:spPr>
          <a:xfrm>
            <a:off x="8893373" y="2604254"/>
            <a:ext cx="2329934" cy="4787979"/>
          </a:xfrm>
          <a:prstGeom prst="roundRect">
            <a:avLst>
              <a:gd name="adj" fmla="val 15411"/>
            </a:avLst>
          </a:prstGeom>
          <a:solidFill>
            <a:srgbClr val="00002E"/>
          </a:solidFill>
          <a:ln w="22860">
            <a:solidFill>
              <a:srgbClr val="D7425E"/>
            </a:solidFill>
            <a:prstDash val="solid"/>
          </a:ln>
        </p:spPr>
      </p:sp>
      <p:sp>
        <p:nvSpPr>
          <p:cNvPr id="8" name="Text 5"/>
          <p:cNvSpPr/>
          <p:nvPr/>
        </p:nvSpPr>
        <p:spPr>
          <a:xfrm>
            <a:off x="9155549" y="2866430"/>
            <a:ext cx="1805583"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Active Learning</a:t>
            </a:r>
            <a:endParaRPr lang="en-US" sz="2200" dirty="0"/>
          </a:p>
        </p:txBody>
      </p:sp>
      <p:sp>
        <p:nvSpPr>
          <p:cNvPr id="9" name="Text 6"/>
          <p:cNvSpPr/>
          <p:nvPr/>
        </p:nvSpPr>
        <p:spPr>
          <a:xfrm>
            <a:off x="9155549" y="3713917"/>
            <a:ext cx="1805583" cy="3064193"/>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Students become engaged participants, connecting directly with authentic science rather than passive observers</a:t>
            </a:r>
            <a:endParaRPr lang="en-US" sz="1850" dirty="0"/>
          </a:p>
        </p:txBody>
      </p:sp>
      <p:sp>
        <p:nvSpPr>
          <p:cNvPr id="10" name="Shape 7"/>
          <p:cNvSpPr/>
          <p:nvPr/>
        </p:nvSpPr>
        <p:spPr>
          <a:xfrm>
            <a:off x="11462623" y="2604254"/>
            <a:ext cx="2329934" cy="4787979"/>
          </a:xfrm>
          <a:prstGeom prst="roundRect">
            <a:avLst>
              <a:gd name="adj" fmla="val 15411"/>
            </a:avLst>
          </a:prstGeom>
          <a:solidFill>
            <a:srgbClr val="00002E"/>
          </a:solidFill>
          <a:ln w="22860">
            <a:solidFill>
              <a:srgbClr val="DD785E"/>
            </a:solidFill>
            <a:prstDash val="solid"/>
          </a:ln>
        </p:spPr>
      </p:sp>
      <p:sp>
        <p:nvSpPr>
          <p:cNvPr id="11" name="Text 8"/>
          <p:cNvSpPr/>
          <p:nvPr/>
        </p:nvSpPr>
        <p:spPr>
          <a:xfrm>
            <a:off x="11724799" y="2866430"/>
            <a:ext cx="1805583"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Future-Ready Education</a:t>
            </a:r>
            <a:endParaRPr lang="en-US" sz="2200" dirty="0"/>
          </a:p>
        </p:txBody>
      </p:sp>
      <p:sp>
        <p:nvSpPr>
          <p:cNvPr id="12" name="Text 9"/>
          <p:cNvSpPr/>
          <p:nvPr/>
        </p:nvSpPr>
        <p:spPr>
          <a:xfrm>
            <a:off x="11724799" y="3713917"/>
            <a:ext cx="1805583" cy="268116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The future of science education is interactive, personalized, and deeply engaging for every learner</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889040" y="550307"/>
            <a:ext cx="2556153" cy="349925"/>
          </a:xfrm>
          <a:prstGeom prst="roundRect">
            <a:avLst>
              <a:gd name="adj" fmla="val 67869"/>
            </a:avLst>
          </a:prstGeom>
          <a:solidFill>
            <a:srgbClr val="483304"/>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07745" y="646152"/>
            <a:ext cx="158234" cy="158234"/>
          </a:xfrm>
          <a:prstGeom prst="rect">
            <a:avLst/>
          </a:prstGeom>
        </p:spPr>
      </p:pic>
      <p:sp>
        <p:nvSpPr>
          <p:cNvPr id="4" name="Text 1"/>
          <p:cNvSpPr/>
          <p:nvPr/>
        </p:nvSpPr>
        <p:spPr>
          <a:xfrm>
            <a:off x="1245037" y="609600"/>
            <a:ext cx="2081451" cy="231338"/>
          </a:xfrm>
          <a:prstGeom prst="rect">
            <a:avLst/>
          </a:prstGeom>
          <a:noFill/>
          <a:ln/>
        </p:spPr>
        <p:txBody>
          <a:bodyPr wrap="none" lIns="0" tIns="0" rIns="0" bIns="0" rtlCol="0" anchor="t"/>
          <a:lstStyle/>
          <a:p>
            <a:pPr marL="0" indent="0" algn="l">
              <a:lnSpc>
                <a:spcPts val="1800"/>
              </a:lnSpc>
              <a:buNone/>
            </a:pPr>
            <a:r>
              <a:rPr lang="en-US" sz="1200" dirty="0">
                <a:solidFill>
                  <a:srgbClr val="FFFFFF"/>
                </a:solidFill>
                <a:latin typeface="PT Sans" pitchFamily="34" charset="0"/>
                <a:ea typeface="PT Sans" pitchFamily="34" charset="-122"/>
                <a:cs typeface="PT Sans" pitchFamily="34" charset="-120"/>
              </a:rPr>
              <a:t>DIGITAL LEARNING PLATFORM</a:t>
            </a:r>
            <a:endParaRPr lang="en-US" sz="1200" dirty="0"/>
          </a:p>
        </p:txBody>
      </p:sp>
      <p:sp>
        <p:nvSpPr>
          <p:cNvPr id="5" name="Text 2"/>
          <p:cNvSpPr/>
          <p:nvPr/>
        </p:nvSpPr>
        <p:spPr>
          <a:xfrm>
            <a:off x="889040" y="965597"/>
            <a:ext cx="5197197" cy="581978"/>
          </a:xfrm>
          <a:prstGeom prst="rect">
            <a:avLst/>
          </a:prstGeom>
          <a:noFill/>
          <a:ln/>
        </p:spPr>
        <p:txBody>
          <a:bodyPr wrap="none" lIns="0" tIns="0" rIns="0" bIns="0" rtlCol="0" anchor="t"/>
          <a:lstStyle/>
          <a:p>
            <a:pPr marL="0" indent="0" algn="l">
              <a:lnSpc>
                <a:spcPts val="4550"/>
              </a:lnSpc>
              <a:buNone/>
            </a:pPr>
            <a:r>
              <a:rPr lang="en-US" sz="3650" dirty="0">
                <a:solidFill>
                  <a:srgbClr val="FFFFFF"/>
                </a:solidFill>
                <a:latin typeface="Nunito Semi Bold" pitchFamily="34" charset="0"/>
                <a:ea typeface="Nunito Semi Bold" pitchFamily="34" charset="-122"/>
                <a:cs typeface="Nunito Semi Bold" pitchFamily="34" charset="-120"/>
              </a:rPr>
              <a:t>What is Khan Academy?</a:t>
            </a:r>
            <a:endParaRPr lang="en-US" sz="3650" dirty="0"/>
          </a:p>
        </p:txBody>
      </p:sp>
      <p:pic>
        <p:nvPicPr>
          <p:cNvPr id="6" name="Image 1" descr="preencoded.png"/>
          <p:cNvPicPr>
            <a:picLocks noChangeAspect="1"/>
          </p:cNvPicPr>
          <p:nvPr/>
        </p:nvPicPr>
        <p:blipFill>
          <a:blip r:embed="rId5"/>
          <a:stretch>
            <a:fillRect/>
          </a:stretch>
        </p:blipFill>
        <p:spPr>
          <a:xfrm>
            <a:off x="889040" y="1977033"/>
            <a:ext cx="5518071" cy="5518071"/>
          </a:xfrm>
          <a:prstGeom prst="rect">
            <a:avLst/>
          </a:prstGeom>
        </p:spPr>
      </p:pic>
      <p:sp>
        <p:nvSpPr>
          <p:cNvPr id="7" name="Text 3"/>
          <p:cNvSpPr/>
          <p:nvPr/>
        </p:nvSpPr>
        <p:spPr>
          <a:xfrm>
            <a:off x="6897410" y="1940123"/>
            <a:ext cx="6851571" cy="867251"/>
          </a:xfrm>
          <a:prstGeom prst="rect">
            <a:avLst/>
          </a:prstGeom>
          <a:noFill/>
          <a:ln/>
        </p:spPr>
        <p:txBody>
          <a:bodyPr wrap="square" lIns="0" tIns="0" rIns="0" bIns="0" rtlCol="0" anchor="t"/>
          <a:lstStyle/>
          <a:p>
            <a:pPr marL="0" indent="0" algn="l">
              <a:lnSpc>
                <a:spcPts val="2250"/>
              </a:lnSpc>
              <a:buNone/>
            </a:pPr>
            <a:r>
              <a:rPr lang="en-US" sz="1550" dirty="0">
                <a:solidFill>
                  <a:srgbClr val="FFFFFF"/>
                </a:solidFill>
                <a:latin typeface="PT Sans" pitchFamily="34" charset="0"/>
                <a:ea typeface="PT Sans" pitchFamily="34" charset="-122"/>
                <a:cs typeface="PT Sans" pitchFamily="34" charset="-120"/>
              </a:rPr>
              <a:t>Khan Academy is a revolutionary free online learning platform founded by Salman Khan in 2008. It has transformed education by making world-class instruction accessible to everyone, anywhere.</a:t>
            </a:r>
            <a:endParaRPr lang="en-US" sz="1550" dirty="0"/>
          </a:p>
        </p:txBody>
      </p:sp>
      <p:sp>
        <p:nvSpPr>
          <p:cNvPr id="8" name="Text 4"/>
          <p:cNvSpPr/>
          <p:nvPr/>
        </p:nvSpPr>
        <p:spPr>
          <a:xfrm>
            <a:off x="6897410" y="2954536"/>
            <a:ext cx="6851571" cy="1156335"/>
          </a:xfrm>
          <a:prstGeom prst="rect">
            <a:avLst/>
          </a:prstGeom>
          <a:noFill/>
          <a:ln/>
        </p:spPr>
        <p:txBody>
          <a:bodyPr wrap="square" lIns="0" tIns="0" rIns="0" bIns="0" rtlCol="0" anchor="t"/>
          <a:lstStyle/>
          <a:p>
            <a:pPr marL="0" indent="0" algn="l">
              <a:lnSpc>
                <a:spcPts val="2250"/>
              </a:lnSpc>
              <a:buNone/>
            </a:pPr>
            <a:r>
              <a:rPr lang="en-US" sz="1550" dirty="0">
                <a:solidFill>
                  <a:srgbClr val="FFFFFF"/>
                </a:solidFill>
                <a:latin typeface="PT Sans" pitchFamily="34" charset="0"/>
                <a:ea typeface="PT Sans" pitchFamily="34" charset="-122"/>
                <a:cs typeface="PT Sans" pitchFamily="34" charset="-120"/>
              </a:rPr>
              <a:t>The platform offers personalized science lessons complete with engaging video tutorials, interactive exercises, and comprehensive progress tracking tools. Today, millions of students and teachers worldwide rely on Khan Academy to deepen understanding and master challenging concepts.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2055852"/>
            <a:ext cx="9239964"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Khan Academy in Science Education</a:t>
            </a:r>
            <a:endParaRPr lang="en-US" sz="4400" dirty="0"/>
          </a:p>
        </p:txBody>
      </p:sp>
      <p:sp>
        <p:nvSpPr>
          <p:cNvPr id="3" name="Shape 1"/>
          <p:cNvSpPr/>
          <p:nvPr/>
        </p:nvSpPr>
        <p:spPr>
          <a:xfrm>
            <a:off x="837724" y="3238619"/>
            <a:ext cx="4158734" cy="2935010"/>
          </a:xfrm>
          <a:prstGeom prst="roundRect">
            <a:avLst>
              <a:gd name="adj" fmla="val 12234"/>
            </a:avLst>
          </a:prstGeom>
          <a:solidFill>
            <a:srgbClr val="00002E"/>
          </a:solidFill>
          <a:ln w="22860">
            <a:solidFill>
              <a:srgbClr val="F2B42D"/>
            </a:solidFill>
            <a:prstDash val="solid"/>
          </a:ln>
        </p:spPr>
      </p:sp>
      <p:sp>
        <p:nvSpPr>
          <p:cNvPr id="4" name="Text 2"/>
          <p:cNvSpPr/>
          <p:nvPr/>
        </p:nvSpPr>
        <p:spPr>
          <a:xfrm>
            <a:off x="1099899" y="3500795"/>
            <a:ext cx="3258026"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Comprehensive Coverage</a:t>
            </a:r>
            <a:endParaRPr lang="en-US" sz="2200" dirty="0"/>
          </a:p>
        </p:txBody>
      </p:sp>
      <p:sp>
        <p:nvSpPr>
          <p:cNvPr id="5" name="Text 3"/>
          <p:cNvSpPr/>
          <p:nvPr/>
        </p:nvSpPr>
        <p:spPr>
          <a:xfrm>
            <a:off x="1099899" y="3996333"/>
            <a:ext cx="3634383" cy="1915120"/>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Expert-created content spans biology, chemistry, physics, and earth sciences with detailed explanations and real-world applications</a:t>
            </a:r>
            <a:endParaRPr lang="en-US" sz="1850" dirty="0"/>
          </a:p>
        </p:txBody>
      </p:sp>
      <p:sp>
        <p:nvSpPr>
          <p:cNvPr id="6" name="Shape 4"/>
          <p:cNvSpPr/>
          <p:nvPr/>
        </p:nvSpPr>
        <p:spPr>
          <a:xfrm>
            <a:off x="5235773" y="3238619"/>
            <a:ext cx="4158734" cy="2935010"/>
          </a:xfrm>
          <a:prstGeom prst="roundRect">
            <a:avLst>
              <a:gd name="adj" fmla="val 12234"/>
            </a:avLst>
          </a:prstGeom>
          <a:solidFill>
            <a:srgbClr val="00002E"/>
          </a:solidFill>
          <a:ln w="22860">
            <a:solidFill>
              <a:srgbClr val="D7425E"/>
            </a:solidFill>
            <a:prstDash val="solid"/>
          </a:ln>
        </p:spPr>
      </p:sp>
      <p:sp>
        <p:nvSpPr>
          <p:cNvPr id="7" name="Text 5"/>
          <p:cNvSpPr/>
          <p:nvPr/>
        </p:nvSpPr>
        <p:spPr>
          <a:xfrm>
            <a:off x="5497949" y="350079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Self-Paced Learning</a:t>
            </a:r>
            <a:endParaRPr lang="en-US" sz="2200" dirty="0"/>
          </a:p>
        </p:txBody>
      </p:sp>
      <p:sp>
        <p:nvSpPr>
          <p:cNvPr id="8" name="Text 6"/>
          <p:cNvSpPr/>
          <p:nvPr/>
        </p:nvSpPr>
        <p:spPr>
          <a:xfrm>
            <a:off x="5497949" y="3996333"/>
            <a:ext cx="3634383" cy="1532096"/>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Students learn at their own speed, revisiting challenging topics and advancing quickly through familiar material to fill knowledge gaps</a:t>
            </a:r>
            <a:endParaRPr lang="en-US" sz="1850" dirty="0"/>
          </a:p>
        </p:txBody>
      </p:sp>
      <p:sp>
        <p:nvSpPr>
          <p:cNvPr id="9" name="Shape 7"/>
          <p:cNvSpPr/>
          <p:nvPr/>
        </p:nvSpPr>
        <p:spPr>
          <a:xfrm>
            <a:off x="9633823" y="3238619"/>
            <a:ext cx="4158853" cy="2935010"/>
          </a:xfrm>
          <a:prstGeom prst="roundRect">
            <a:avLst>
              <a:gd name="adj" fmla="val 12234"/>
            </a:avLst>
          </a:prstGeom>
          <a:solidFill>
            <a:srgbClr val="00002E"/>
          </a:solidFill>
          <a:ln w="22860">
            <a:solidFill>
              <a:srgbClr val="DD785E"/>
            </a:solidFill>
            <a:prstDash val="solid"/>
          </a:ln>
        </p:spPr>
      </p:sp>
      <p:sp>
        <p:nvSpPr>
          <p:cNvPr id="10" name="Text 8"/>
          <p:cNvSpPr/>
          <p:nvPr/>
        </p:nvSpPr>
        <p:spPr>
          <a:xfrm>
            <a:off x="9895999" y="350079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Teacher Insights</a:t>
            </a:r>
            <a:endParaRPr lang="en-US" sz="2200" dirty="0"/>
          </a:p>
        </p:txBody>
      </p:sp>
      <p:sp>
        <p:nvSpPr>
          <p:cNvPr id="11" name="Text 9"/>
          <p:cNvSpPr/>
          <p:nvPr/>
        </p:nvSpPr>
        <p:spPr>
          <a:xfrm>
            <a:off x="9895999" y="3996333"/>
            <a:ext cx="3634502" cy="1915120"/>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Interactive dashboards provide real-time data, enabling educators to tailor instruction and monitor individual student progress effectively</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564600"/>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VR Glasses: Immersive Learning in Science</a:t>
            </a:r>
            <a:endParaRPr lang="en-US" sz="4400" dirty="0"/>
          </a:p>
        </p:txBody>
      </p:sp>
      <p:sp>
        <p:nvSpPr>
          <p:cNvPr id="4" name="Text 1"/>
          <p:cNvSpPr/>
          <p:nvPr/>
        </p:nvSpPr>
        <p:spPr>
          <a:xfrm>
            <a:off x="837724" y="3331607"/>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Virtual Reality technology creates stunning 3D environments that bring complex scientific concepts to life. Students can take extraordinary virtual field trips—from journeying through the solar system to exploring the intricate inner workings of a living cell.</a:t>
            </a:r>
            <a:endParaRPr lang="en-US" sz="1850" dirty="0"/>
          </a:p>
        </p:txBody>
      </p:sp>
      <p:sp>
        <p:nvSpPr>
          <p:cNvPr id="5" name="Text 2"/>
          <p:cNvSpPr/>
          <p:nvPr/>
        </p:nvSpPr>
        <p:spPr>
          <a:xfrm>
            <a:off x="837724" y="5132903"/>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This immersive approach dramatically increases engagement and makes abstract ideas tangible. Visualizing molecular structures, chemical reactions, or geological formations in three dimensions transforms how students understand and retain scientific knowledge.</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495901"/>
            <a:ext cx="10099238"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Brain Space: Enhancing Cognitive Skills</a:t>
            </a:r>
            <a:endParaRPr lang="en-US" sz="4400" dirty="0"/>
          </a:p>
        </p:txBody>
      </p:sp>
      <p:sp>
        <p:nvSpPr>
          <p:cNvPr id="3" name="Shape 1"/>
          <p:cNvSpPr/>
          <p:nvPr/>
        </p:nvSpPr>
        <p:spPr>
          <a:xfrm>
            <a:off x="665440" y="2558891"/>
            <a:ext cx="6530102" cy="4174688"/>
          </a:xfrm>
          <a:prstGeom prst="roundRect">
            <a:avLst>
              <a:gd name="adj" fmla="val 13762"/>
            </a:avLst>
          </a:prstGeom>
          <a:solidFill>
            <a:srgbClr val="F2B42D">
              <a:alpha val="75000"/>
            </a:srgbClr>
          </a:solidFill>
          <a:ln/>
        </p:spPr>
      </p:sp>
      <p:sp>
        <p:nvSpPr>
          <p:cNvPr id="4" name="Text 2"/>
          <p:cNvSpPr/>
          <p:nvPr/>
        </p:nvSpPr>
        <p:spPr>
          <a:xfrm>
            <a:off x="904756" y="279820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unito Semi Bold" pitchFamily="34" charset="0"/>
                <a:ea typeface="Nunito Semi Bold" pitchFamily="34" charset="-122"/>
                <a:cs typeface="Nunito Semi Bold" pitchFamily="34" charset="-120"/>
              </a:rPr>
              <a:t>Cognitive Training</a:t>
            </a:r>
            <a:endParaRPr lang="en-US" sz="2200" dirty="0"/>
          </a:p>
        </p:txBody>
      </p:sp>
      <p:sp>
        <p:nvSpPr>
          <p:cNvPr id="5" name="Text 3"/>
          <p:cNvSpPr/>
          <p:nvPr/>
        </p:nvSpPr>
        <p:spPr>
          <a:xfrm>
            <a:off x="904756" y="3389471"/>
            <a:ext cx="6051471" cy="1149072"/>
          </a:xfrm>
          <a:prstGeom prst="rect">
            <a:avLst/>
          </a:prstGeom>
          <a:noFill/>
          <a:ln/>
        </p:spPr>
        <p:txBody>
          <a:bodyPr wrap="square" lIns="0" tIns="0" rIns="0" bIns="0" rtlCol="0" anchor="t"/>
          <a:lstStyle/>
          <a:p>
            <a:pPr marL="0" indent="0" algn="l">
              <a:lnSpc>
                <a:spcPts val="3000"/>
              </a:lnSpc>
              <a:buNone/>
            </a:pPr>
            <a:r>
              <a:rPr lang="en-US" sz="1850" dirty="0">
                <a:solidFill>
                  <a:srgbClr val="000000"/>
                </a:solidFill>
                <a:latin typeface="PT Sans" pitchFamily="34" charset="0"/>
                <a:ea typeface="PT Sans" pitchFamily="34" charset="-122"/>
                <a:cs typeface="PT Sans" pitchFamily="34" charset="-120"/>
              </a:rPr>
              <a:t>Brain Space applications focus on strengthening essential mental skills including memory, attention span, and problem-solving abilities through targeted exercises.</a:t>
            </a:r>
            <a:endParaRPr lang="en-US" sz="1850" dirty="0"/>
          </a:p>
        </p:txBody>
      </p:sp>
      <p:sp>
        <p:nvSpPr>
          <p:cNvPr id="6" name="Text 4"/>
          <p:cNvSpPr/>
          <p:nvPr/>
        </p:nvSpPr>
        <p:spPr>
          <a:xfrm>
            <a:off x="7614761" y="2798207"/>
            <a:ext cx="3279934"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Science Learning Support</a:t>
            </a:r>
            <a:endParaRPr lang="en-US" sz="2200" dirty="0"/>
          </a:p>
        </p:txBody>
      </p:sp>
      <p:sp>
        <p:nvSpPr>
          <p:cNvPr id="7" name="Text 5"/>
          <p:cNvSpPr/>
          <p:nvPr/>
        </p:nvSpPr>
        <p:spPr>
          <a:xfrm>
            <a:off x="7614761" y="3389471"/>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By improving focus and information retention, these apps create a stronger foundation for mastering scientific concepts and complex theories.</a:t>
            </a:r>
            <a:endParaRPr lang="en-US" sz="1850" dirty="0"/>
          </a:p>
        </p:txBody>
      </p:sp>
      <p:sp>
        <p:nvSpPr>
          <p:cNvPr id="8" name="Text 6"/>
          <p:cNvSpPr/>
          <p:nvPr/>
        </p:nvSpPr>
        <p:spPr>
          <a:xfrm>
            <a:off x="7614761" y="477785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Gamified Motivation</a:t>
            </a:r>
            <a:endParaRPr lang="en-US" sz="2200" dirty="0"/>
          </a:p>
        </p:txBody>
      </p:sp>
      <p:sp>
        <p:nvSpPr>
          <p:cNvPr id="9" name="Text 7"/>
          <p:cNvSpPr/>
          <p:nvPr/>
        </p:nvSpPr>
        <p:spPr>
          <a:xfrm>
            <a:off x="7614761" y="5369123"/>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Interactive challenges and reward systems keep students engaged while developing critical scientific thinking and analytical reasoning skills.</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837724" y="1468755"/>
            <a:ext cx="2714268" cy="495538"/>
          </a:xfrm>
          <a:prstGeom prst="roundRect">
            <a:avLst>
              <a:gd name="adj" fmla="val 57969"/>
            </a:avLst>
          </a:prstGeom>
          <a:noFill/>
          <a:ln w="22860">
            <a:solidFill>
              <a:srgbClr val="F2B42D"/>
            </a:solidFill>
            <a:prstDash val="solid"/>
          </a:ln>
        </p:spPr>
      </p:sp>
      <p:pic>
        <p:nvPicPr>
          <p:cNvPr id="3"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04173" y="1620798"/>
            <a:ext cx="191453" cy="191453"/>
          </a:xfrm>
          <a:prstGeom prst="rect">
            <a:avLst/>
          </a:prstGeom>
        </p:spPr>
      </p:pic>
      <p:sp>
        <p:nvSpPr>
          <p:cNvPr id="4" name="Text 1"/>
          <p:cNvSpPr/>
          <p:nvPr/>
        </p:nvSpPr>
        <p:spPr>
          <a:xfrm>
            <a:off x="1291352" y="1563410"/>
            <a:ext cx="2094190" cy="306229"/>
          </a:xfrm>
          <a:prstGeom prst="rect">
            <a:avLst/>
          </a:prstGeom>
          <a:noFill/>
          <a:ln/>
        </p:spPr>
        <p:txBody>
          <a:bodyPr wrap="none" lIns="0" tIns="0" rIns="0" bIns="0" rtlCol="0" anchor="t"/>
          <a:lstStyle/>
          <a:p>
            <a:pPr marL="0" indent="0" algn="l">
              <a:lnSpc>
                <a:spcPts val="2400"/>
              </a:lnSpc>
              <a:buNone/>
            </a:pPr>
            <a:r>
              <a:rPr lang="en-US" sz="1500" dirty="0">
                <a:solidFill>
                  <a:srgbClr val="F2B42D"/>
                </a:solidFill>
                <a:latin typeface="PT Sans" pitchFamily="34" charset="0"/>
                <a:ea typeface="PT Sans" pitchFamily="34" charset="-122"/>
                <a:cs typeface="PT Sans" pitchFamily="34" charset="-120"/>
              </a:rPr>
              <a:t>MEMORY ENHANCEMENT</a:t>
            </a:r>
            <a:endParaRPr lang="en-US" sz="1500" dirty="0"/>
          </a:p>
        </p:txBody>
      </p:sp>
      <p:sp>
        <p:nvSpPr>
          <p:cNvPr id="5" name="Text 2"/>
          <p:cNvSpPr/>
          <p:nvPr/>
        </p:nvSpPr>
        <p:spPr>
          <a:xfrm>
            <a:off x="837724" y="2060019"/>
            <a:ext cx="10845998"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Flashcards: Active Recall for Science Facts</a:t>
            </a:r>
            <a:endParaRPr lang="en-US" sz="4400" dirty="0"/>
          </a:p>
        </p:txBody>
      </p:sp>
      <p:sp>
        <p:nvSpPr>
          <p:cNvPr id="6" name="Shape 3"/>
          <p:cNvSpPr/>
          <p:nvPr/>
        </p:nvSpPr>
        <p:spPr>
          <a:xfrm>
            <a:off x="837724" y="3481983"/>
            <a:ext cx="4158734" cy="3278862"/>
          </a:xfrm>
          <a:prstGeom prst="roundRect">
            <a:avLst>
              <a:gd name="adj" fmla="val 4462"/>
            </a:avLst>
          </a:prstGeom>
          <a:solidFill>
            <a:srgbClr val="00002E">
              <a:alpha val="75000"/>
            </a:srgbClr>
          </a:solidFill>
          <a:ln/>
        </p:spPr>
      </p:sp>
      <p:sp>
        <p:nvSpPr>
          <p:cNvPr id="7" name="Shape 4"/>
          <p:cNvSpPr/>
          <p:nvPr/>
        </p:nvSpPr>
        <p:spPr>
          <a:xfrm>
            <a:off x="837724" y="3451503"/>
            <a:ext cx="4158734" cy="121920"/>
          </a:xfrm>
          <a:prstGeom prst="roundRect">
            <a:avLst>
              <a:gd name="adj" fmla="val 294514"/>
            </a:avLst>
          </a:prstGeom>
          <a:solidFill>
            <a:srgbClr val="F2B42D"/>
          </a:solidFill>
          <a:ln/>
        </p:spPr>
      </p:sp>
      <p:sp>
        <p:nvSpPr>
          <p:cNvPr id="8" name="Shape 5"/>
          <p:cNvSpPr/>
          <p:nvPr/>
        </p:nvSpPr>
        <p:spPr>
          <a:xfrm>
            <a:off x="2557998" y="3123009"/>
            <a:ext cx="718066" cy="718066"/>
          </a:xfrm>
          <a:prstGeom prst="roundRect">
            <a:avLst>
              <a:gd name="adj" fmla="val 127342"/>
            </a:avLst>
          </a:prstGeom>
          <a:solidFill>
            <a:srgbClr val="F2B42D"/>
          </a:solidFill>
          <a:ln/>
        </p:spPr>
      </p:sp>
      <p:sp>
        <p:nvSpPr>
          <p:cNvPr id="9" name="Text 6"/>
          <p:cNvSpPr/>
          <p:nvPr/>
        </p:nvSpPr>
        <p:spPr>
          <a:xfrm>
            <a:off x="2773382" y="3302556"/>
            <a:ext cx="287179" cy="358973"/>
          </a:xfrm>
          <a:prstGeom prst="rect">
            <a:avLst/>
          </a:prstGeom>
          <a:noFill/>
          <a:ln/>
        </p:spPr>
        <p:txBody>
          <a:bodyPr wrap="none" lIns="0" tIns="0" rIns="0" bIns="0" rtlCol="0" anchor="t"/>
          <a:lstStyle/>
          <a:p>
            <a:pPr marL="0" indent="0" algn="l">
              <a:lnSpc>
                <a:spcPts val="3600"/>
              </a:lnSpc>
              <a:buNone/>
            </a:pPr>
            <a:r>
              <a:rPr lang="en-US" sz="2250" dirty="0">
                <a:solidFill>
                  <a:srgbClr val="000000"/>
                </a:solidFill>
                <a:latin typeface="Nunito Semi Bold" pitchFamily="34" charset="0"/>
                <a:ea typeface="Nunito Semi Bold" pitchFamily="34" charset="-122"/>
                <a:cs typeface="Nunito Semi Bold" pitchFamily="34" charset="-120"/>
              </a:rPr>
              <a:t>1</a:t>
            </a:r>
            <a:endParaRPr lang="en-US" sz="2250" dirty="0"/>
          </a:p>
        </p:txBody>
      </p:sp>
      <p:sp>
        <p:nvSpPr>
          <p:cNvPr id="10" name="Text 7"/>
          <p:cNvSpPr/>
          <p:nvPr/>
        </p:nvSpPr>
        <p:spPr>
          <a:xfrm>
            <a:off x="1107519" y="408039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Digital Memorization</a:t>
            </a:r>
            <a:endParaRPr lang="en-US" sz="2200" dirty="0"/>
          </a:p>
        </p:txBody>
      </p:sp>
      <p:sp>
        <p:nvSpPr>
          <p:cNvPr id="11" name="Text 8"/>
          <p:cNvSpPr/>
          <p:nvPr/>
        </p:nvSpPr>
        <p:spPr>
          <a:xfrm>
            <a:off x="1107519" y="4575929"/>
            <a:ext cx="3619143" cy="1915120"/>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Digital flashcard apps help students efficiently memorize essential terms, formulas, and scientific processes across all disciplines</a:t>
            </a:r>
            <a:endParaRPr lang="en-US" sz="1850" dirty="0"/>
          </a:p>
        </p:txBody>
      </p:sp>
      <p:sp>
        <p:nvSpPr>
          <p:cNvPr id="12" name="Shape 9"/>
          <p:cNvSpPr/>
          <p:nvPr/>
        </p:nvSpPr>
        <p:spPr>
          <a:xfrm>
            <a:off x="5235773" y="3481983"/>
            <a:ext cx="4158734" cy="3278862"/>
          </a:xfrm>
          <a:prstGeom prst="roundRect">
            <a:avLst>
              <a:gd name="adj" fmla="val 4462"/>
            </a:avLst>
          </a:prstGeom>
          <a:solidFill>
            <a:srgbClr val="00002E">
              <a:alpha val="75000"/>
            </a:srgbClr>
          </a:solidFill>
          <a:ln/>
        </p:spPr>
      </p:sp>
      <p:sp>
        <p:nvSpPr>
          <p:cNvPr id="13" name="Shape 10"/>
          <p:cNvSpPr/>
          <p:nvPr/>
        </p:nvSpPr>
        <p:spPr>
          <a:xfrm>
            <a:off x="5235773" y="3451503"/>
            <a:ext cx="4158734" cy="121920"/>
          </a:xfrm>
          <a:prstGeom prst="roundRect">
            <a:avLst>
              <a:gd name="adj" fmla="val 294514"/>
            </a:avLst>
          </a:prstGeom>
          <a:solidFill>
            <a:srgbClr val="D7425E"/>
          </a:solidFill>
          <a:ln/>
        </p:spPr>
      </p:sp>
      <p:sp>
        <p:nvSpPr>
          <p:cNvPr id="14" name="Shape 11"/>
          <p:cNvSpPr/>
          <p:nvPr/>
        </p:nvSpPr>
        <p:spPr>
          <a:xfrm>
            <a:off x="6956048" y="3123009"/>
            <a:ext cx="718066" cy="718066"/>
          </a:xfrm>
          <a:prstGeom prst="roundRect">
            <a:avLst>
              <a:gd name="adj" fmla="val 127342"/>
            </a:avLst>
          </a:prstGeom>
          <a:solidFill>
            <a:srgbClr val="F2B42D"/>
          </a:solidFill>
          <a:ln/>
        </p:spPr>
      </p:sp>
      <p:sp>
        <p:nvSpPr>
          <p:cNvPr id="15" name="Text 12"/>
          <p:cNvSpPr/>
          <p:nvPr/>
        </p:nvSpPr>
        <p:spPr>
          <a:xfrm>
            <a:off x="7171432" y="3302556"/>
            <a:ext cx="287179" cy="358973"/>
          </a:xfrm>
          <a:prstGeom prst="rect">
            <a:avLst/>
          </a:prstGeom>
          <a:noFill/>
          <a:ln/>
        </p:spPr>
        <p:txBody>
          <a:bodyPr wrap="none" lIns="0" tIns="0" rIns="0" bIns="0" rtlCol="0" anchor="t"/>
          <a:lstStyle/>
          <a:p>
            <a:pPr marL="0" indent="0" algn="l">
              <a:lnSpc>
                <a:spcPts val="3600"/>
              </a:lnSpc>
              <a:buNone/>
            </a:pPr>
            <a:r>
              <a:rPr lang="en-US" sz="2250" dirty="0">
                <a:solidFill>
                  <a:srgbClr val="000000"/>
                </a:solidFill>
                <a:latin typeface="Nunito Semi Bold" pitchFamily="34" charset="0"/>
                <a:ea typeface="Nunito Semi Bold" pitchFamily="34" charset="-122"/>
                <a:cs typeface="Nunito Semi Bold" pitchFamily="34" charset="-120"/>
              </a:rPr>
              <a:t>2</a:t>
            </a:r>
            <a:endParaRPr lang="en-US" sz="2250" dirty="0"/>
          </a:p>
        </p:txBody>
      </p:sp>
      <p:sp>
        <p:nvSpPr>
          <p:cNvPr id="16" name="Text 13"/>
          <p:cNvSpPr/>
          <p:nvPr/>
        </p:nvSpPr>
        <p:spPr>
          <a:xfrm>
            <a:off x="5505569" y="408039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Spaced Repetition</a:t>
            </a:r>
            <a:endParaRPr lang="en-US" sz="2200" dirty="0"/>
          </a:p>
        </p:txBody>
      </p:sp>
      <p:sp>
        <p:nvSpPr>
          <p:cNvPr id="17" name="Text 14"/>
          <p:cNvSpPr/>
          <p:nvPr/>
        </p:nvSpPr>
        <p:spPr>
          <a:xfrm>
            <a:off x="5505569" y="4575929"/>
            <a:ext cx="3619143" cy="1532096"/>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Intelligent algorithms determine optimal review timing, maximizing long-term retention and minimizing study time</a:t>
            </a:r>
            <a:endParaRPr lang="en-US" sz="1850" dirty="0"/>
          </a:p>
        </p:txBody>
      </p:sp>
      <p:sp>
        <p:nvSpPr>
          <p:cNvPr id="18" name="Shape 15"/>
          <p:cNvSpPr/>
          <p:nvPr/>
        </p:nvSpPr>
        <p:spPr>
          <a:xfrm>
            <a:off x="9633823" y="3481983"/>
            <a:ext cx="4158853" cy="3278862"/>
          </a:xfrm>
          <a:prstGeom prst="roundRect">
            <a:avLst>
              <a:gd name="adj" fmla="val 4462"/>
            </a:avLst>
          </a:prstGeom>
          <a:solidFill>
            <a:srgbClr val="00002E">
              <a:alpha val="75000"/>
            </a:srgbClr>
          </a:solidFill>
          <a:ln/>
        </p:spPr>
      </p:sp>
      <p:sp>
        <p:nvSpPr>
          <p:cNvPr id="19" name="Shape 16"/>
          <p:cNvSpPr/>
          <p:nvPr/>
        </p:nvSpPr>
        <p:spPr>
          <a:xfrm>
            <a:off x="9633823" y="3451503"/>
            <a:ext cx="4158853" cy="121920"/>
          </a:xfrm>
          <a:prstGeom prst="roundRect">
            <a:avLst>
              <a:gd name="adj" fmla="val 294514"/>
            </a:avLst>
          </a:prstGeom>
          <a:solidFill>
            <a:srgbClr val="DD785E"/>
          </a:solidFill>
          <a:ln/>
        </p:spPr>
      </p:sp>
      <p:sp>
        <p:nvSpPr>
          <p:cNvPr id="20" name="Shape 17"/>
          <p:cNvSpPr/>
          <p:nvPr/>
        </p:nvSpPr>
        <p:spPr>
          <a:xfrm>
            <a:off x="11354217" y="3123009"/>
            <a:ext cx="718066" cy="718066"/>
          </a:xfrm>
          <a:prstGeom prst="roundRect">
            <a:avLst>
              <a:gd name="adj" fmla="val 127342"/>
            </a:avLst>
          </a:prstGeom>
          <a:solidFill>
            <a:srgbClr val="F2B42D"/>
          </a:solidFill>
          <a:ln/>
        </p:spPr>
      </p:sp>
      <p:sp>
        <p:nvSpPr>
          <p:cNvPr id="21" name="Text 18"/>
          <p:cNvSpPr/>
          <p:nvPr/>
        </p:nvSpPr>
        <p:spPr>
          <a:xfrm>
            <a:off x="11569601" y="3302556"/>
            <a:ext cx="287179" cy="358973"/>
          </a:xfrm>
          <a:prstGeom prst="rect">
            <a:avLst/>
          </a:prstGeom>
          <a:noFill/>
          <a:ln/>
        </p:spPr>
        <p:txBody>
          <a:bodyPr wrap="none" lIns="0" tIns="0" rIns="0" bIns="0" rtlCol="0" anchor="t"/>
          <a:lstStyle/>
          <a:p>
            <a:pPr marL="0" indent="0" algn="l">
              <a:lnSpc>
                <a:spcPts val="3600"/>
              </a:lnSpc>
              <a:buNone/>
            </a:pPr>
            <a:r>
              <a:rPr lang="en-US" sz="2250" dirty="0">
                <a:solidFill>
                  <a:srgbClr val="000000"/>
                </a:solidFill>
                <a:latin typeface="Nunito Semi Bold" pitchFamily="34" charset="0"/>
                <a:ea typeface="Nunito Semi Bold" pitchFamily="34" charset="-122"/>
                <a:cs typeface="Nunito Semi Bold" pitchFamily="34" charset="-120"/>
              </a:rPr>
              <a:t>3</a:t>
            </a:r>
            <a:endParaRPr lang="en-US" sz="2250" dirty="0"/>
          </a:p>
        </p:txBody>
      </p:sp>
      <p:sp>
        <p:nvSpPr>
          <p:cNvPr id="22" name="Text 19"/>
          <p:cNvSpPr/>
          <p:nvPr/>
        </p:nvSpPr>
        <p:spPr>
          <a:xfrm>
            <a:off x="9903619" y="408039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Subject Versatility</a:t>
            </a:r>
            <a:endParaRPr lang="en-US" sz="2200" dirty="0"/>
          </a:p>
        </p:txBody>
      </p:sp>
      <p:sp>
        <p:nvSpPr>
          <p:cNvPr id="23" name="Text 20"/>
          <p:cNvSpPr/>
          <p:nvPr/>
        </p:nvSpPr>
        <p:spPr>
          <a:xfrm>
            <a:off x="9903619" y="4575929"/>
            <a:ext cx="3619262" cy="1915120"/>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Widely used for anatomy, periodic table elements, scientific definitions, and complex terminology across science subjects</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46522" y="631984"/>
            <a:ext cx="12249626" cy="627221"/>
          </a:xfrm>
          <a:prstGeom prst="rect">
            <a:avLst/>
          </a:prstGeom>
          <a:noFill/>
          <a:ln/>
        </p:spPr>
        <p:txBody>
          <a:bodyPr wrap="none" lIns="0" tIns="0" rIns="0" bIns="0" rtlCol="0" anchor="t"/>
          <a:lstStyle/>
          <a:p>
            <a:pPr marL="0" indent="0" algn="l">
              <a:lnSpc>
                <a:spcPts val="4900"/>
              </a:lnSpc>
              <a:buNone/>
            </a:pPr>
            <a:r>
              <a:rPr lang="en-US" sz="3950" dirty="0">
                <a:solidFill>
                  <a:srgbClr val="FFFFFF"/>
                </a:solidFill>
                <a:latin typeface="Nunito Semi Bold" pitchFamily="34" charset="0"/>
                <a:ea typeface="Nunito Semi Bold" pitchFamily="34" charset="-122"/>
                <a:cs typeface="Nunito Semi Bold" pitchFamily="34" charset="-120"/>
              </a:rPr>
              <a:t>Naturalist Applications: Connecting Science to Nature</a:t>
            </a:r>
            <a:endParaRPr lang="en-US" sz="3950" dirty="0"/>
          </a:p>
        </p:txBody>
      </p:sp>
      <p:sp>
        <p:nvSpPr>
          <p:cNvPr id="3" name="Text 1"/>
          <p:cNvSpPr/>
          <p:nvPr/>
        </p:nvSpPr>
        <p:spPr>
          <a:xfrm>
            <a:off x="746522" y="1734264"/>
            <a:ext cx="2514005" cy="313730"/>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Real-World Discovery</a:t>
            </a:r>
            <a:endParaRPr lang="en-US" sz="1950" dirty="0"/>
          </a:p>
        </p:txBody>
      </p:sp>
      <p:sp>
        <p:nvSpPr>
          <p:cNvPr id="4" name="Text 2"/>
          <p:cNvSpPr/>
          <p:nvPr/>
        </p:nvSpPr>
        <p:spPr>
          <a:xfrm>
            <a:off x="746522" y="2238018"/>
            <a:ext cx="6991350" cy="968335"/>
          </a:xfrm>
          <a:prstGeom prst="rect">
            <a:avLst/>
          </a:prstGeom>
          <a:noFill/>
          <a:ln/>
        </p:spPr>
        <p:txBody>
          <a:bodyPr wrap="square" lIns="0" tIns="0" rIns="0" bIns="0" rtlCol="0" anchor="t"/>
          <a:lstStyle/>
          <a:p>
            <a:pPr marL="0" indent="0" algn="l">
              <a:lnSpc>
                <a:spcPts val="2500"/>
              </a:lnSpc>
              <a:buNone/>
            </a:pPr>
            <a:r>
              <a:rPr lang="en-US" sz="1650" dirty="0">
                <a:solidFill>
                  <a:srgbClr val="FFFFFF"/>
                </a:solidFill>
                <a:latin typeface="PT Sans" pitchFamily="34" charset="0"/>
                <a:ea typeface="PT Sans" pitchFamily="34" charset="-122"/>
                <a:cs typeface="PT Sans" pitchFamily="34" charset="-120"/>
              </a:rPr>
              <a:t>Applications like iNaturalist empower students to become citizen scientists by identifying and documenting plants, animals, and ecosystems in their local environment.</a:t>
            </a:r>
            <a:endParaRPr lang="en-US" sz="1650" dirty="0"/>
          </a:p>
        </p:txBody>
      </p:sp>
      <p:sp>
        <p:nvSpPr>
          <p:cNvPr id="5" name="Text 3"/>
          <p:cNvSpPr/>
          <p:nvPr/>
        </p:nvSpPr>
        <p:spPr>
          <a:xfrm>
            <a:off x="746522" y="3396377"/>
            <a:ext cx="2509480" cy="313730"/>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Outdoor Learning</a:t>
            </a:r>
            <a:endParaRPr lang="en-US" sz="1950" dirty="0"/>
          </a:p>
        </p:txBody>
      </p:sp>
      <p:sp>
        <p:nvSpPr>
          <p:cNvPr id="6" name="Text 4"/>
          <p:cNvSpPr/>
          <p:nvPr/>
        </p:nvSpPr>
        <p:spPr>
          <a:xfrm>
            <a:off x="746522" y="3900130"/>
            <a:ext cx="6991350" cy="645557"/>
          </a:xfrm>
          <a:prstGeom prst="rect">
            <a:avLst/>
          </a:prstGeom>
          <a:noFill/>
          <a:ln/>
        </p:spPr>
        <p:txBody>
          <a:bodyPr wrap="square" lIns="0" tIns="0" rIns="0" bIns="0" rtlCol="0" anchor="t"/>
          <a:lstStyle/>
          <a:p>
            <a:pPr marL="0" indent="0" algn="l">
              <a:lnSpc>
                <a:spcPts val="2500"/>
              </a:lnSpc>
              <a:buNone/>
            </a:pPr>
            <a:r>
              <a:rPr lang="en-US" sz="1650" dirty="0">
                <a:solidFill>
                  <a:srgbClr val="FFFFFF"/>
                </a:solidFill>
                <a:latin typeface="PT Sans" pitchFamily="34" charset="0"/>
                <a:ea typeface="PT Sans" pitchFamily="34" charset="-122"/>
                <a:cs typeface="PT Sans" pitchFamily="34" charset="-120"/>
              </a:rPr>
              <a:t>These tools encourage hands-on field work and authentic scientific observation, bridging the gap between textbook theory and living nature.</a:t>
            </a:r>
            <a:endParaRPr lang="en-US" sz="1650" dirty="0"/>
          </a:p>
        </p:txBody>
      </p:sp>
      <p:sp>
        <p:nvSpPr>
          <p:cNvPr id="7" name="Text 5"/>
          <p:cNvSpPr/>
          <p:nvPr/>
        </p:nvSpPr>
        <p:spPr>
          <a:xfrm>
            <a:off x="746522" y="4735711"/>
            <a:ext cx="2509480" cy="313730"/>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Biology Integration</a:t>
            </a:r>
            <a:endParaRPr lang="en-US" sz="1950" dirty="0"/>
          </a:p>
        </p:txBody>
      </p:sp>
      <p:sp>
        <p:nvSpPr>
          <p:cNvPr id="8" name="Text 6"/>
          <p:cNvSpPr/>
          <p:nvPr/>
        </p:nvSpPr>
        <p:spPr>
          <a:xfrm>
            <a:off x="746522" y="5239464"/>
            <a:ext cx="6991350" cy="968335"/>
          </a:xfrm>
          <a:prstGeom prst="rect">
            <a:avLst/>
          </a:prstGeom>
          <a:noFill/>
          <a:ln/>
        </p:spPr>
        <p:txBody>
          <a:bodyPr wrap="square" lIns="0" tIns="0" rIns="0" bIns="0" rtlCol="0" anchor="t"/>
          <a:lstStyle/>
          <a:p>
            <a:pPr marL="0" indent="0" algn="l">
              <a:lnSpc>
                <a:spcPts val="2500"/>
              </a:lnSpc>
              <a:buNone/>
            </a:pPr>
            <a:r>
              <a:rPr lang="en-US" sz="1650" dirty="0">
                <a:solidFill>
                  <a:srgbClr val="FFFFFF"/>
                </a:solidFill>
                <a:latin typeface="PT Sans" pitchFamily="34" charset="0"/>
                <a:ea typeface="PT Sans" pitchFamily="34" charset="-122"/>
                <a:cs typeface="PT Sans" pitchFamily="34" charset="-120"/>
              </a:rPr>
              <a:t>Field experience deepens understanding of biodiversity, ecology, and conservation while making biology lessons personally relevant and memorable.</a:t>
            </a:r>
            <a:endParaRPr lang="en-US" sz="1650" dirty="0"/>
          </a:p>
        </p:txBody>
      </p:sp>
      <p:pic>
        <p:nvPicPr>
          <p:cNvPr id="9" name="Image 0" descr="preencoded.png"/>
          <p:cNvPicPr>
            <a:picLocks noChangeAspect="1"/>
          </p:cNvPicPr>
          <p:nvPr/>
        </p:nvPicPr>
        <p:blipFill>
          <a:blip r:embed="rId3"/>
          <a:stretch>
            <a:fillRect/>
          </a:stretch>
        </p:blipFill>
        <p:spPr>
          <a:xfrm>
            <a:off x="8265795" y="1758077"/>
            <a:ext cx="5625584" cy="562558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752124" y="576620"/>
            <a:ext cx="9581555" cy="503873"/>
          </a:xfrm>
          <a:prstGeom prst="rect">
            <a:avLst/>
          </a:prstGeom>
          <a:noFill/>
          <a:ln/>
        </p:spPr>
        <p:txBody>
          <a:bodyPr wrap="none" lIns="0" tIns="0" rIns="0" bIns="0" rtlCol="0" anchor="t"/>
          <a:lstStyle/>
          <a:p>
            <a:pPr marL="0" indent="0" algn="l">
              <a:lnSpc>
                <a:spcPts val="3950"/>
              </a:lnSpc>
              <a:buNone/>
            </a:pPr>
            <a:r>
              <a:rPr lang="en-US" sz="3150" dirty="0">
                <a:solidFill>
                  <a:srgbClr val="FFFFFF"/>
                </a:solidFill>
                <a:latin typeface="Nunito Semi Bold" pitchFamily="34" charset="0"/>
                <a:ea typeface="Nunito Semi Bold" pitchFamily="34" charset="-122"/>
                <a:cs typeface="Nunito Semi Bold" pitchFamily="34" charset="-120"/>
              </a:rPr>
              <a:t>How These Tools Work Together in Science Lessons</a:t>
            </a:r>
            <a:endParaRPr lang="en-US" sz="3150" dirty="0"/>
          </a:p>
        </p:txBody>
      </p:sp>
      <p:pic>
        <p:nvPicPr>
          <p:cNvPr id="3" name="Image 0" descr="preencoded.png"/>
          <p:cNvPicPr>
            <a:picLocks noChangeAspect="1"/>
          </p:cNvPicPr>
          <p:nvPr/>
        </p:nvPicPr>
        <p:blipFill>
          <a:blip r:embed="rId3"/>
          <a:stretch>
            <a:fillRect/>
          </a:stretch>
        </p:blipFill>
        <p:spPr>
          <a:xfrm>
            <a:off x="1946196" y="1325642"/>
            <a:ext cx="10737890" cy="5248751"/>
          </a:xfrm>
          <a:prstGeom prst="rect">
            <a:avLst/>
          </a:prstGeom>
        </p:spPr>
      </p:pic>
      <p:pic>
        <p:nvPicPr>
          <p:cNvPr id="4" name="Image 1" descr="preencoded.png"/>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625353" y="2559269"/>
            <a:ext cx="389408" cy="389409"/>
          </a:xfrm>
          <a:prstGeom prst="rect">
            <a:avLst/>
          </a:prstGeom>
        </p:spPr>
      </p:pic>
      <p:sp>
        <p:nvSpPr>
          <p:cNvPr id="5" name="Text 1"/>
          <p:cNvSpPr/>
          <p:nvPr/>
        </p:nvSpPr>
        <p:spPr>
          <a:xfrm>
            <a:off x="2832792" y="3140775"/>
            <a:ext cx="2355922" cy="294316"/>
          </a:xfrm>
          <a:prstGeom prst="rect">
            <a:avLst/>
          </a:prstGeom>
          <a:noFill/>
          <a:ln/>
        </p:spPr>
        <p:txBody>
          <a:bodyPr wrap="none" lIns="0" tIns="0" rIns="0" bIns="0" rtlCol="0" anchor="t"/>
          <a:lstStyle/>
          <a:p>
            <a:pPr marL="0" indent="0" algn="ctr">
              <a:lnSpc>
                <a:spcPts val="1550"/>
              </a:lnSpc>
              <a:buNone/>
            </a:pPr>
            <a:r>
              <a:rPr lang="en-US" sz="1250" dirty="0">
                <a:solidFill>
                  <a:srgbClr val="FFFFFF"/>
                </a:solidFill>
                <a:latin typeface="Nunito Semi Bold" pitchFamily="34" charset="0"/>
                <a:ea typeface="Nunito Semi Bold" pitchFamily="34" charset="-122"/>
                <a:cs typeface="Nunito Semi Bold" pitchFamily="34" charset="-120"/>
              </a:rPr>
              <a:t>Khan Academy</a:t>
            </a:r>
            <a:endParaRPr lang="en-US" sz="1250" dirty="0"/>
          </a:p>
        </p:txBody>
      </p:sp>
      <p:pic>
        <p:nvPicPr>
          <p:cNvPr id="6" name="Image 2" descr="preencoded.png"/>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8338751" y="3338086"/>
            <a:ext cx="389409" cy="389409"/>
          </a:xfrm>
          <a:prstGeom prst="rect">
            <a:avLst/>
          </a:prstGeom>
        </p:spPr>
      </p:pic>
      <p:sp>
        <p:nvSpPr>
          <p:cNvPr id="7" name="Text 2"/>
          <p:cNvSpPr/>
          <p:nvPr/>
        </p:nvSpPr>
        <p:spPr>
          <a:xfrm>
            <a:off x="8206630" y="1939171"/>
            <a:ext cx="2355921" cy="294316"/>
          </a:xfrm>
          <a:prstGeom prst="rect">
            <a:avLst/>
          </a:prstGeom>
          <a:noFill/>
          <a:ln/>
        </p:spPr>
        <p:txBody>
          <a:bodyPr wrap="none" lIns="0" tIns="0" rIns="0" bIns="0" rtlCol="0" anchor="t"/>
          <a:lstStyle/>
          <a:p>
            <a:pPr marL="0" indent="0" algn="ctr">
              <a:lnSpc>
                <a:spcPts val="1550"/>
              </a:lnSpc>
              <a:buNone/>
            </a:pPr>
            <a:r>
              <a:rPr lang="en-US" sz="1250" dirty="0">
                <a:solidFill>
                  <a:srgbClr val="FFFFFF"/>
                </a:solidFill>
                <a:latin typeface="Nunito Semi Bold" pitchFamily="34" charset="0"/>
                <a:ea typeface="Nunito Semi Bold" pitchFamily="34" charset="-122"/>
                <a:cs typeface="Nunito Semi Bold" pitchFamily="34" charset="-120"/>
              </a:rPr>
              <a:t>VR Immersion</a:t>
            </a:r>
            <a:endParaRPr lang="en-US" sz="1250" dirty="0"/>
          </a:p>
        </p:txBody>
      </p:sp>
      <p:pic>
        <p:nvPicPr>
          <p:cNvPr id="8" name="Image 3" descr="preencoded.png"/>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7604264" y="4973602"/>
            <a:ext cx="389408" cy="389408"/>
          </a:xfrm>
          <a:prstGeom prst="rect">
            <a:avLst/>
          </a:prstGeom>
        </p:spPr>
      </p:pic>
      <p:sp>
        <p:nvSpPr>
          <p:cNvPr id="9" name="Text 3"/>
          <p:cNvSpPr/>
          <p:nvPr/>
        </p:nvSpPr>
        <p:spPr>
          <a:xfrm>
            <a:off x="9441438" y="4409134"/>
            <a:ext cx="2355921" cy="294316"/>
          </a:xfrm>
          <a:prstGeom prst="rect">
            <a:avLst/>
          </a:prstGeom>
          <a:noFill/>
          <a:ln/>
        </p:spPr>
        <p:txBody>
          <a:bodyPr wrap="none" lIns="0" tIns="0" rIns="0" bIns="0" rtlCol="0" anchor="t"/>
          <a:lstStyle/>
          <a:p>
            <a:pPr marL="0" indent="0" algn="ctr">
              <a:lnSpc>
                <a:spcPts val="1550"/>
              </a:lnSpc>
              <a:buNone/>
            </a:pPr>
            <a:r>
              <a:rPr lang="en-US" sz="1250" dirty="0">
                <a:solidFill>
                  <a:srgbClr val="FFFFFF"/>
                </a:solidFill>
                <a:latin typeface="Nunito Semi Bold" pitchFamily="34" charset="0"/>
                <a:ea typeface="Nunito Semi Bold" pitchFamily="34" charset="-122"/>
                <a:cs typeface="Nunito Semi Bold" pitchFamily="34" charset="-120"/>
              </a:rPr>
              <a:t>Brain Space</a:t>
            </a:r>
            <a:endParaRPr lang="en-US" sz="1250" dirty="0"/>
          </a:p>
        </p:txBody>
      </p:sp>
      <p:pic>
        <p:nvPicPr>
          <p:cNvPr id="10" name="Image 4" descr="preencoded.png"/>
          <p:cNvPicPr>
            <a:picLocks noChangeAspect="1"/>
          </p:cNvPicPr>
          <p:nvPr/>
        </p:nvPicPr>
        <p:blipFill>
          <a:blip r:embed="rId4">
            <a:extLst>
              <a:ext uri="{96DAC541-7B7A-43D3-8B79-37D633B846F1}">
                <asvg:svgBlip xmlns:asvg="http://schemas.microsoft.com/office/drawing/2016/SVG/main" xmlns="" r:embed="rId9"/>
              </a:ext>
            </a:extLst>
          </a:blip>
          <a:stretch>
            <a:fillRect/>
          </a:stretch>
        </p:blipFill>
        <p:spPr>
          <a:xfrm>
            <a:off x="5891040" y="4239289"/>
            <a:ext cx="389409" cy="389409"/>
          </a:xfrm>
          <a:prstGeom prst="rect">
            <a:avLst/>
          </a:prstGeom>
        </p:spPr>
      </p:pic>
      <p:sp>
        <p:nvSpPr>
          <p:cNvPr id="11" name="Text 4"/>
          <p:cNvSpPr/>
          <p:nvPr/>
        </p:nvSpPr>
        <p:spPr>
          <a:xfrm>
            <a:off x="4056648" y="5632989"/>
            <a:ext cx="2355922" cy="294316"/>
          </a:xfrm>
          <a:prstGeom prst="rect">
            <a:avLst/>
          </a:prstGeom>
          <a:noFill/>
          <a:ln/>
        </p:spPr>
        <p:txBody>
          <a:bodyPr wrap="none" lIns="0" tIns="0" rIns="0" bIns="0" rtlCol="0" anchor="t"/>
          <a:lstStyle/>
          <a:p>
            <a:pPr marL="0" indent="0" algn="ctr">
              <a:lnSpc>
                <a:spcPts val="1550"/>
              </a:lnSpc>
              <a:buNone/>
            </a:pPr>
            <a:r>
              <a:rPr lang="en-US" sz="1250" dirty="0">
                <a:solidFill>
                  <a:srgbClr val="FFFFFF"/>
                </a:solidFill>
                <a:latin typeface="Nunito Semi Bold" pitchFamily="34" charset="0"/>
                <a:ea typeface="Nunito Semi Bold" pitchFamily="34" charset="-122"/>
                <a:cs typeface="Nunito Semi Bold" pitchFamily="34" charset="-120"/>
              </a:rPr>
              <a:t>Naturalist App</a:t>
            </a:r>
            <a:endParaRPr lang="en-US" sz="1250" dirty="0"/>
          </a:p>
        </p:txBody>
      </p:sp>
      <p:sp>
        <p:nvSpPr>
          <p:cNvPr id="12" name="Text 5"/>
          <p:cNvSpPr/>
          <p:nvPr/>
        </p:nvSpPr>
        <p:spPr>
          <a:xfrm>
            <a:off x="1752124" y="6712268"/>
            <a:ext cx="11126033" cy="940594"/>
          </a:xfrm>
          <a:prstGeom prst="rect">
            <a:avLst/>
          </a:prstGeom>
          <a:noFill/>
          <a:ln/>
        </p:spPr>
        <p:txBody>
          <a:bodyPr wrap="square" lIns="0" tIns="0" rIns="0" bIns="0" rtlCol="0" anchor="t"/>
          <a:lstStyle/>
          <a:p>
            <a:pPr marL="0" indent="0" algn="l">
              <a:lnSpc>
                <a:spcPts val="1850"/>
              </a:lnSpc>
              <a:buNone/>
            </a:pPr>
            <a:r>
              <a:rPr lang="en-US" sz="1300" dirty="0">
                <a:solidFill>
                  <a:srgbClr val="FFFFFF"/>
                </a:solidFill>
                <a:latin typeface="PT Sans" pitchFamily="34" charset="0"/>
                <a:ea typeface="PT Sans" pitchFamily="34" charset="-122"/>
                <a:cs typeface="PT Sans" pitchFamily="34" charset="-120"/>
              </a:rPr>
              <a:t>These complementary technologies create a powerful, multi-layered learning ecosystem. Khan Academy establishes foundational knowledge through structured lessons. VR glasses transform understanding through immersive, experiential exploration. Brain Space apps and flashcards reinforce cognitive skills and cement information in long-term memory. Finally, Naturalist applications bring everything full circle by connecting classroom learning with authentic environmental experiences.</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809268" y="661630"/>
            <a:ext cx="2004179" cy="429578"/>
          </a:xfrm>
          <a:prstGeom prst="roundRect">
            <a:avLst>
              <a:gd name="adj" fmla="val 64597"/>
            </a:avLst>
          </a:prstGeom>
          <a:solidFill>
            <a:srgbClr val="483304"/>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7976" y="783908"/>
            <a:ext cx="184904" cy="184904"/>
          </a:xfrm>
          <a:prstGeom prst="rect">
            <a:avLst/>
          </a:prstGeom>
        </p:spPr>
      </p:pic>
      <p:sp>
        <p:nvSpPr>
          <p:cNvPr id="4" name="Text 1"/>
          <p:cNvSpPr/>
          <p:nvPr/>
        </p:nvSpPr>
        <p:spPr>
          <a:xfrm>
            <a:off x="1225272" y="730925"/>
            <a:ext cx="1449467" cy="290989"/>
          </a:xfrm>
          <a:prstGeom prst="rect">
            <a:avLst/>
          </a:prstGeom>
          <a:noFill/>
          <a:ln/>
        </p:spPr>
        <p:txBody>
          <a:bodyPr wrap="none" lIns="0" tIns="0" rIns="0" bIns="0" rtlCol="0" anchor="t"/>
          <a:lstStyle/>
          <a:p>
            <a:pPr marL="0" indent="0" algn="l">
              <a:lnSpc>
                <a:spcPts val="2250"/>
              </a:lnSpc>
              <a:buNone/>
            </a:pPr>
            <a:r>
              <a:rPr lang="en-US" sz="1450" dirty="0">
                <a:solidFill>
                  <a:srgbClr val="FFFFFF"/>
                </a:solidFill>
                <a:latin typeface="PT Sans" pitchFamily="34" charset="0"/>
                <a:ea typeface="PT Sans" pitchFamily="34" charset="-122"/>
                <a:cs typeface="PT Sans" pitchFamily="34" charset="-120"/>
              </a:rPr>
              <a:t>SUCCESS STORIES</a:t>
            </a:r>
            <a:endParaRPr lang="en-US" sz="1450" dirty="0"/>
          </a:p>
        </p:txBody>
      </p:sp>
      <p:sp>
        <p:nvSpPr>
          <p:cNvPr id="5" name="Text 2"/>
          <p:cNvSpPr/>
          <p:nvPr/>
        </p:nvSpPr>
        <p:spPr>
          <a:xfrm>
            <a:off x="809268" y="1180505"/>
            <a:ext cx="8184475" cy="680085"/>
          </a:xfrm>
          <a:prstGeom prst="rect">
            <a:avLst/>
          </a:prstGeom>
          <a:noFill/>
          <a:ln/>
        </p:spPr>
        <p:txBody>
          <a:bodyPr wrap="none" lIns="0" tIns="0" rIns="0" bIns="0" rtlCol="0" anchor="t"/>
          <a:lstStyle/>
          <a:p>
            <a:pPr marL="0" indent="0" algn="l">
              <a:lnSpc>
                <a:spcPts val="5350"/>
              </a:lnSpc>
              <a:buNone/>
            </a:pPr>
            <a:r>
              <a:rPr lang="en-US" sz="4250" dirty="0">
                <a:solidFill>
                  <a:srgbClr val="FFFFFF"/>
                </a:solidFill>
                <a:latin typeface="Nunito Semi Bold" pitchFamily="34" charset="0"/>
                <a:ea typeface="Nunito Semi Bold" pitchFamily="34" charset="-122"/>
                <a:cs typeface="Nunito Semi Bold" pitchFamily="34" charset="-120"/>
              </a:rPr>
              <a:t>Real-World Impact: Case Studies</a:t>
            </a:r>
            <a:endParaRPr lang="en-US" sz="4250" dirty="0"/>
          </a:p>
        </p:txBody>
      </p:sp>
      <p:sp>
        <p:nvSpPr>
          <p:cNvPr id="6" name="Text 3"/>
          <p:cNvSpPr/>
          <p:nvPr/>
        </p:nvSpPr>
        <p:spPr>
          <a:xfrm>
            <a:off x="1462564" y="3698557"/>
            <a:ext cx="2844284" cy="578048"/>
          </a:xfrm>
          <a:prstGeom prst="rect">
            <a:avLst/>
          </a:prstGeom>
          <a:noFill/>
          <a:ln/>
        </p:spPr>
        <p:txBody>
          <a:bodyPr wrap="none" lIns="0" tIns="0" rIns="0" bIns="0" rtlCol="0" anchor="t"/>
          <a:lstStyle/>
          <a:p>
            <a:pPr marL="0" indent="0" algn="ctr">
              <a:lnSpc>
                <a:spcPts val="4550"/>
              </a:lnSpc>
              <a:buNone/>
            </a:pPr>
            <a:r>
              <a:rPr lang="en-US" sz="4550" dirty="0">
                <a:solidFill>
                  <a:srgbClr val="FFFFFF"/>
                </a:solidFill>
                <a:latin typeface="Nunito Semi Bold" pitchFamily="34" charset="0"/>
                <a:ea typeface="Nunito Semi Bold" pitchFamily="34" charset="-122"/>
                <a:cs typeface="Nunito Semi Bold" pitchFamily="34" charset="-120"/>
              </a:rPr>
              <a:t>40%</a:t>
            </a:r>
            <a:endParaRPr lang="en-US" sz="4550" dirty="0"/>
          </a:p>
        </p:txBody>
      </p:sp>
      <p:pic>
        <p:nvPicPr>
          <p:cNvPr id="7" name="Image 1" descr="preencoded.png"/>
          <p:cNvPicPr>
            <a:picLocks noChangeAspect="1"/>
          </p:cNvPicPr>
          <p:nvPr/>
        </p:nvPicPr>
        <p:blipFill>
          <a:blip r:embed="rId5"/>
          <a:stretch>
            <a:fillRect/>
          </a:stretch>
        </p:blipFill>
        <p:spPr>
          <a:xfrm>
            <a:off x="1150501" y="2253377"/>
            <a:ext cx="3468648" cy="3468648"/>
          </a:xfrm>
          <a:prstGeom prst="rect">
            <a:avLst/>
          </a:prstGeom>
        </p:spPr>
      </p:pic>
      <p:sp>
        <p:nvSpPr>
          <p:cNvPr id="8" name="Text 4"/>
          <p:cNvSpPr/>
          <p:nvPr/>
        </p:nvSpPr>
        <p:spPr>
          <a:xfrm>
            <a:off x="1524595" y="6003131"/>
            <a:ext cx="2720459" cy="340043"/>
          </a:xfrm>
          <a:prstGeom prst="rect">
            <a:avLst/>
          </a:prstGeom>
          <a:noFill/>
          <a:ln/>
        </p:spPr>
        <p:txBody>
          <a:bodyPr wrap="none" lIns="0" tIns="0" rIns="0" bIns="0" rtlCol="0" anchor="t"/>
          <a:lstStyle/>
          <a:p>
            <a:pPr marL="0" indent="0" algn="ctr">
              <a:lnSpc>
                <a:spcPts val="2650"/>
              </a:lnSpc>
              <a:buNone/>
            </a:pPr>
            <a:r>
              <a:rPr lang="en-US" sz="2100" dirty="0">
                <a:solidFill>
                  <a:srgbClr val="FFFFFF"/>
                </a:solidFill>
                <a:latin typeface="Nunito Semi Bold" pitchFamily="34" charset="0"/>
                <a:ea typeface="Nunito Semi Bold" pitchFamily="34" charset="-122"/>
                <a:cs typeface="Nunito Semi Bold" pitchFamily="34" charset="-120"/>
              </a:rPr>
              <a:t>Engagement Boost</a:t>
            </a:r>
            <a:endParaRPr lang="en-US" sz="2100" dirty="0"/>
          </a:p>
        </p:txBody>
      </p:sp>
      <p:sp>
        <p:nvSpPr>
          <p:cNvPr id="9" name="Text 5"/>
          <p:cNvSpPr/>
          <p:nvPr/>
        </p:nvSpPr>
        <p:spPr>
          <a:xfrm>
            <a:off x="809268" y="6477119"/>
            <a:ext cx="4151114" cy="1090851"/>
          </a:xfrm>
          <a:prstGeom prst="rect">
            <a:avLst/>
          </a:prstGeom>
          <a:noFill/>
          <a:ln/>
        </p:spPr>
        <p:txBody>
          <a:bodyPr wrap="square" lIns="0" tIns="0" rIns="0" bIns="0" rtlCol="0" anchor="t"/>
          <a:lstStyle/>
          <a:p>
            <a:pPr marL="0" indent="0" algn="ctr">
              <a:lnSpc>
                <a:spcPts val="2850"/>
              </a:lnSpc>
              <a:buNone/>
            </a:pPr>
            <a:r>
              <a:rPr lang="en-US" sz="1800" dirty="0">
                <a:solidFill>
                  <a:srgbClr val="FFFFFF"/>
                </a:solidFill>
                <a:latin typeface="PT Sans" pitchFamily="34" charset="0"/>
                <a:ea typeface="PT Sans" pitchFamily="34" charset="-122"/>
                <a:cs typeface="PT Sans" pitchFamily="34" charset="-120"/>
              </a:rPr>
              <a:t>Schools implementing VR technology report dramatically higher student engagement in science classes</a:t>
            </a:r>
            <a:endParaRPr lang="en-US" sz="1800" dirty="0"/>
          </a:p>
        </p:txBody>
      </p:sp>
      <p:sp>
        <p:nvSpPr>
          <p:cNvPr id="10" name="Text 6"/>
          <p:cNvSpPr/>
          <p:nvPr/>
        </p:nvSpPr>
        <p:spPr>
          <a:xfrm>
            <a:off x="5892879" y="3698557"/>
            <a:ext cx="2844284" cy="578048"/>
          </a:xfrm>
          <a:prstGeom prst="rect">
            <a:avLst/>
          </a:prstGeom>
          <a:noFill/>
          <a:ln/>
        </p:spPr>
        <p:txBody>
          <a:bodyPr wrap="none" lIns="0" tIns="0" rIns="0" bIns="0" rtlCol="0" anchor="t"/>
          <a:lstStyle/>
          <a:p>
            <a:pPr marL="0" indent="0" algn="ctr">
              <a:lnSpc>
                <a:spcPts val="4550"/>
              </a:lnSpc>
              <a:buNone/>
            </a:pPr>
            <a:r>
              <a:rPr lang="en-US" sz="4550" dirty="0">
                <a:solidFill>
                  <a:srgbClr val="FFFFFF"/>
                </a:solidFill>
                <a:latin typeface="Nunito Semi Bold" pitchFamily="34" charset="0"/>
                <a:ea typeface="Nunito Semi Bold" pitchFamily="34" charset="-122"/>
                <a:cs typeface="Nunito Semi Bold" pitchFamily="34" charset="-120"/>
              </a:rPr>
              <a:t>20%</a:t>
            </a:r>
            <a:endParaRPr lang="en-US" sz="4550" dirty="0"/>
          </a:p>
        </p:txBody>
      </p:sp>
      <p:pic>
        <p:nvPicPr>
          <p:cNvPr id="11" name="Image 2" descr="preencoded.png"/>
          <p:cNvPicPr>
            <a:picLocks noChangeAspect="1"/>
          </p:cNvPicPr>
          <p:nvPr/>
        </p:nvPicPr>
        <p:blipFill>
          <a:blip r:embed="rId6"/>
          <a:stretch>
            <a:fillRect/>
          </a:stretch>
        </p:blipFill>
        <p:spPr>
          <a:xfrm>
            <a:off x="5580817" y="2253377"/>
            <a:ext cx="3468648" cy="3468648"/>
          </a:xfrm>
          <a:prstGeom prst="rect">
            <a:avLst/>
          </a:prstGeom>
        </p:spPr>
      </p:pic>
      <p:sp>
        <p:nvSpPr>
          <p:cNvPr id="12" name="Text 7"/>
          <p:cNvSpPr/>
          <p:nvPr/>
        </p:nvSpPr>
        <p:spPr>
          <a:xfrm>
            <a:off x="5954911" y="6003131"/>
            <a:ext cx="2720459" cy="340043"/>
          </a:xfrm>
          <a:prstGeom prst="rect">
            <a:avLst/>
          </a:prstGeom>
          <a:noFill/>
          <a:ln/>
        </p:spPr>
        <p:txBody>
          <a:bodyPr wrap="none" lIns="0" tIns="0" rIns="0" bIns="0" rtlCol="0" anchor="t"/>
          <a:lstStyle/>
          <a:p>
            <a:pPr marL="0" indent="0" algn="ctr">
              <a:lnSpc>
                <a:spcPts val="2650"/>
              </a:lnSpc>
              <a:buNone/>
            </a:pPr>
            <a:r>
              <a:rPr lang="en-US" sz="2100" dirty="0">
                <a:solidFill>
                  <a:srgbClr val="FFFFFF"/>
                </a:solidFill>
                <a:latin typeface="Nunito Semi Bold" pitchFamily="34" charset="0"/>
                <a:ea typeface="Nunito Semi Bold" pitchFamily="34" charset="-122"/>
                <a:cs typeface="Nunito Semi Bold" pitchFamily="34" charset="-120"/>
              </a:rPr>
              <a:t>Score Improvement</a:t>
            </a:r>
            <a:endParaRPr lang="en-US" sz="2100" dirty="0"/>
          </a:p>
        </p:txBody>
      </p:sp>
      <p:sp>
        <p:nvSpPr>
          <p:cNvPr id="13" name="Text 8"/>
          <p:cNvSpPr/>
          <p:nvPr/>
        </p:nvSpPr>
        <p:spPr>
          <a:xfrm>
            <a:off x="5239583" y="6477119"/>
            <a:ext cx="4151114" cy="1090851"/>
          </a:xfrm>
          <a:prstGeom prst="rect">
            <a:avLst/>
          </a:prstGeom>
          <a:noFill/>
          <a:ln/>
        </p:spPr>
        <p:txBody>
          <a:bodyPr wrap="square" lIns="0" tIns="0" rIns="0" bIns="0" rtlCol="0" anchor="t"/>
          <a:lstStyle/>
          <a:p>
            <a:pPr marL="0" indent="0" algn="ctr">
              <a:lnSpc>
                <a:spcPts val="2850"/>
              </a:lnSpc>
              <a:buNone/>
            </a:pPr>
            <a:r>
              <a:rPr lang="en-US" sz="1800" dirty="0">
                <a:solidFill>
                  <a:srgbClr val="FFFFFF"/>
                </a:solidFill>
                <a:latin typeface="PT Sans" pitchFamily="34" charset="0"/>
                <a:ea typeface="PT Sans" pitchFamily="34" charset="-122"/>
                <a:cs typeface="PT Sans" pitchFamily="34" charset="-120"/>
              </a:rPr>
              <a:t>Khan Academy users show average test score increases, demonstrating measurable academic gains</a:t>
            </a:r>
            <a:endParaRPr lang="en-US" sz="1800" dirty="0"/>
          </a:p>
        </p:txBody>
      </p:sp>
      <p:sp>
        <p:nvSpPr>
          <p:cNvPr id="14" name="Text 9"/>
          <p:cNvSpPr/>
          <p:nvPr/>
        </p:nvSpPr>
        <p:spPr>
          <a:xfrm>
            <a:off x="10323195" y="3698557"/>
            <a:ext cx="2844284" cy="578048"/>
          </a:xfrm>
          <a:prstGeom prst="rect">
            <a:avLst/>
          </a:prstGeom>
          <a:noFill/>
          <a:ln/>
        </p:spPr>
        <p:txBody>
          <a:bodyPr wrap="none" lIns="0" tIns="0" rIns="0" bIns="0" rtlCol="0" anchor="t"/>
          <a:lstStyle/>
          <a:p>
            <a:pPr marL="0" indent="0" algn="ctr">
              <a:lnSpc>
                <a:spcPts val="4550"/>
              </a:lnSpc>
              <a:buNone/>
            </a:pPr>
            <a:r>
              <a:rPr lang="en-US" sz="4550" dirty="0">
                <a:solidFill>
                  <a:srgbClr val="FFFFFF"/>
                </a:solidFill>
                <a:latin typeface="Nunito Semi Bold" pitchFamily="34" charset="0"/>
                <a:ea typeface="Nunito Semi Bold" pitchFamily="34" charset="-122"/>
                <a:cs typeface="Nunito Semi Bold" pitchFamily="34" charset="-120"/>
              </a:rPr>
              <a:t>95%</a:t>
            </a:r>
            <a:endParaRPr lang="en-US" sz="4550" dirty="0"/>
          </a:p>
        </p:txBody>
      </p:sp>
      <p:pic>
        <p:nvPicPr>
          <p:cNvPr id="15" name="Image 3" descr="preencoded.png"/>
          <p:cNvPicPr>
            <a:picLocks noChangeAspect="1"/>
          </p:cNvPicPr>
          <p:nvPr/>
        </p:nvPicPr>
        <p:blipFill>
          <a:blip r:embed="rId7"/>
          <a:stretch>
            <a:fillRect/>
          </a:stretch>
        </p:blipFill>
        <p:spPr>
          <a:xfrm>
            <a:off x="10011132" y="2253377"/>
            <a:ext cx="3468648" cy="3468648"/>
          </a:xfrm>
          <a:prstGeom prst="rect">
            <a:avLst/>
          </a:prstGeom>
        </p:spPr>
      </p:pic>
      <p:sp>
        <p:nvSpPr>
          <p:cNvPr id="16" name="Text 10"/>
          <p:cNvSpPr/>
          <p:nvPr/>
        </p:nvSpPr>
        <p:spPr>
          <a:xfrm>
            <a:off x="10385227" y="6003131"/>
            <a:ext cx="2720459" cy="340043"/>
          </a:xfrm>
          <a:prstGeom prst="rect">
            <a:avLst/>
          </a:prstGeom>
          <a:noFill/>
          <a:ln/>
        </p:spPr>
        <p:txBody>
          <a:bodyPr wrap="none" lIns="0" tIns="0" rIns="0" bIns="0" rtlCol="0" anchor="t"/>
          <a:lstStyle/>
          <a:p>
            <a:pPr marL="0" indent="0" algn="ctr">
              <a:lnSpc>
                <a:spcPts val="2650"/>
              </a:lnSpc>
              <a:buNone/>
            </a:pPr>
            <a:r>
              <a:rPr lang="en-US" sz="2100" dirty="0">
                <a:solidFill>
                  <a:srgbClr val="FFFFFF"/>
                </a:solidFill>
                <a:latin typeface="Nunito Semi Bold" pitchFamily="34" charset="0"/>
                <a:ea typeface="Nunito Semi Bold" pitchFamily="34" charset="-122"/>
                <a:cs typeface="Nunito Semi Bold" pitchFamily="34" charset="-120"/>
              </a:rPr>
              <a:t>Interest Growth</a:t>
            </a:r>
            <a:endParaRPr lang="en-US" sz="2100" dirty="0"/>
          </a:p>
        </p:txBody>
      </p:sp>
      <p:sp>
        <p:nvSpPr>
          <p:cNvPr id="17" name="Text 11"/>
          <p:cNvSpPr/>
          <p:nvPr/>
        </p:nvSpPr>
        <p:spPr>
          <a:xfrm>
            <a:off x="9669899" y="6477119"/>
            <a:ext cx="4151114" cy="1090851"/>
          </a:xfrm>
          <a:prstGeom prst="rect">
            <a:avLst/>
          </a:prstGeom>
          <a:noFill/>
          <a:ln/>
        </p:spPr>
        <p:txBody>
          <a:bodyPr wrap="square" lIns="0" tIns="0" rIns="0" bIns="0" rtlCol="0" anchor="t"/>
          <a:lstStyle/>
          <a:p>
            <a:pPr marL="0" indent="0" algn="ctr">
              <a:lnSpc>
                <a:spcPts val="2850"/>
              </a:lnSpc>
              <a:buNone/>
            </a:pPr>
            <a:r>
              <a:rPr lang="en-US" sz="1800" dirty="0">
                <a:solidFill>
                  <a:srgbClr val="FFFFFF"/>
                </a:solidFill>
                <a:latin typeface="PT Sans" pitchFamily="34" charset="0"/>
                <a:ea typeface="PT Sans" pitchFamily="34" charset="-122"/>
                <a:cs typeface="PT Sans" pitchFamily="34" charset="-120"/>
              </a:rPr>
              <a:t>Naturalist app projects significantly increase student enthusiasm for ecology and conservation careers</a:t>
            </a:r>
            <a:endParaRPr lang="en-US" sz="1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662</Words>
  <Application>Microsoft Office PowerPoint</Application>
  <PresentationFormat>Özel</PresentationFormat>
  <Paragraphs>75</Paragraphs>
  <Slides>10</Slides>
  <Notes>10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10</vt:i4>
      </vt:variant>
    </vt:vector>
  </HeadingPairs>
  <TitlesOfParts>
    <vt:vector size="15" baseType="lpstr">
      <vt:lpstr>Calibri</vt:lpstr>
      <vt:lpstr>Arial</vt:lpstr>
      <vt:lpstr>PT Sans</vt:lpstr>
      <vt:lpstr>Nunito Semi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Hatice Akgul</dc:creator>
  <cp:lastModifiedBy>Hatice Akgul</cp:lastModifiedBy>
  <cp:revision>2</cp:revision>
  <dcterms:created xsi:type="dcterms:W3CDTF">2026-01-29T13:09:24Z</dcterms:created>
  <dcterms:modified xsi:type="dcterms:W3CDTF">2026-01-29T13:10:34Z</dcterms:modified>
</cp:coreProperties>
</file>